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57" r:id="rId4"/>
    <p:sldId id="261" r:id="rId5"/>
    <p:sldId id="264" r:id="rId6"/>
    <p:sldId id="267" r:id="rId7"/>
    <p:sldId id="265" r:id="rId8"/>
    <p:sldId id="266" r:id="rId9"/>
    <p:sldId id="259" r:id="rId10"/>
    <p:sldId id="268" r:id="rId11"/>
    <p:sldId id="263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8" r:id="rId21"/>
    <p:sldId id="276" r:id="rId22"/>
    <p:sldId id="277" r:id="rId23"/>
    <p:sldId id="279" r:id="rId24"/>
    <p:sldId id="289" r:id="rId25"/>
    <p:sldId id="280" r:id="rId26"/>
    <p:sldId id="290" r:id="rId27"/>
    <p:sldId id="278" r:id="rId28"/>
    <p:sldId id="291" r:id="rId29"/>
    <p:sldId id="281" r:id="rId30"/>
    <p:sldId id="292" r:id="rId31"/>
    <p:sldId id="282" r:id="rId32"/>
    <p:sldId id="283" r:id="rId33"/>
    <p:sldId id="284" r:id="rId34"/>
    <p:sldId id="293" r:id="rId35"/>
    <p:sldId id="285" r:id="rId36"/>
    <p:sldId id="294" r:id="rId37"/>
    <p:sldId id="286" r:id="rId38"/>
    <p:sldId id="295" r:id="rId39"/>
    <p:sldId id="297" r:id="rId40"/>
    <p:sldId id="296" r:id="rId41"/>
    <p:sldId id="28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60"/>
  </p:normalViewPr>
  <p:slideViewPr>
    <p:cSldViewPr>
      <p:cViewPr varScale="1">
        <p:scale>
          <a:sx n="66" d="100"/>
          <a:sy n="66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154B7-546E-4EF6-A081-2A7986EA1CF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80FF-5DEE-4E38-AEE3-F71D89A10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9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pleural-effusion?lang=u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adiopaedia.org/articles/bat-wing-opacities-lungs?lang=us" TargetMode="External"/><Relationship Id="rId5" Type="http://schemas.openxmlformats.org/officeDocument/2006/relationships/hyperlink" Target="https://radiopaedia.org/articles/septal-lines-in-lung?lang=us" TargetMode="External"/><Relationship Id="rId4" Type="http://schemas.openxmlformats.org/officeDocument/2006/relationships/hyperlink" Target="https://radiopaedia.org/articles/cardiomegaly?lang=u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0FF-5DEE-4E38-AEE3-F71D89A105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1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0FF-5DEE-4E38-AEE3-F71D89A105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multiple small nodular or </a:t>
            </a:r>
            <a:r>
              <a:rPr lang="en-US" dirty="0" err="1" smtClean="0">
                <a:effectLst/>
              </a:rPr>
              <a:t>reticulonodular</a:t>
            </a:r>
            <a:r>
              <a:rPr lang="en-US" dirty="0" smtClean="0">
                <a:effectLst/>
              </a:rPr>
              <a:t> opacities which tend to be patchy and/or confluent. This represents areas of the lung where there are patches of inflammation separated by normal lung parenchyma. 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0FF-5DEE-4E38-AEE3-F71D89A105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Chest x-ray findings include </a:t>
            </a:r>
            <a:r>
              <a:rPr lang="en-US" dirty="0" smtClean="0">
                <a:effectLst/>
                <a:hlinkClick r:id="rId3"/>
              </a:rPr>
              <a:t>pleural effusions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effectLst/>
                <a:hlinkClick r:id="rId4"/>
              </a:rPr>
              <a:t>cardiomegaly</a:t>
            </a:r>
            <a:r>
              <a:rPr lang="en-US" dirty="0" smtClean="0">
                <a:effectLst/>
              </a:rPr>
              <a:t> (enlargement of the cardiac silhouette), </a:t>
            </a:r>
            <a:r>
              <a:rPr lang="en-US" dirty="0" err="1" smtClean="0">
                <a:effectLst/>
                <a:hlinkClick r:id="rId5"/>
              </a:rPr>
              <a:t>Kerley</a:t>
            </a:r>
            <a:r>
              <a:rPr lang="en-US" dirty="0" smtClean="0">
                <a:effectLst/>
                <a:hlinkClick r:id="rId5"/>
              </a:rPr>
              <a:t> B lines</a:t>
            </a:r>
            <a:r>
              <a:rPr lang="en-US" dirty="0" smtClean="0">
                <a:effectLst/>
              </a:rPr>
              <a:t> (horizontal lines in the periphery of the lower posterior lung fields), upper lobe pulmonary venous congestion and interstitial edema.</a:t>
            </a:r>
          </a:p>
          <a:p>
            <a:r>
              <a:rPr lang="en-US" dirty="0" smtClean="0">
                <a:effectLst/>
              </a:rPr>
              <a:t>A good mnemonic to remember these principles is ABCDE:</a:t>
            </a:r>
          </a:p>
          <a:p>
            <a:r>
              <a:rPr lang="en-US" dirty="0" smtClean="0">
                <a:effectLst/>
              </a:rPr>
              <a:t>A - alveolar edema (</a:t>
            </a:r>
            <a:r>
              <a:rPr lang="en-US" dirty="0" smtClean="0">
                <a:effectLst/>
                <a:hlinkClick r:id="rId6"/>
              </a:rPr>
              <a:t>bat wing opacities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dirty="0" smtClean="0">
                <a:effectLst/>
              </a:rPr>
              <a:t>B - </a:t>
            </a:r>
            <a:r>
              <a:rPr lang="en-US" dirty="0" err="1" smtClean="0">
                <a:effectLst/>
              </a:rPr>
              <a:t>Kerley</a:t>
            </a:r>
            <a:r>
              <a:rPr lang="en-US" dirty="0" smtClean="0">
                <a:effectLst/>
              </a:rPr>
              <a:t> B lines</a:t>
            </a:r>
          </a:p>
          <a:p>
            <a:r>
              <a:rPr lang="en-US" dirty="0" smtClean="0">
                <a:effectLst/>
              </a:rPr>
              <a:t>C - cardiomegaly</a:t>
            </a:r>
          </a:p>
          <a:p>
            <a:r>
              <a:rPr lang="en-US" dirty="0" smtClean="0">
                <a:effectLst/>
              </a:rPr>
              <a:t>D - dilated upper lobe vessels</a:t>
            </a:r>
          </a:p>
          <a:p>
            <a:r>
              <a:rPr lang="en-US" dirty="0" smtClean="0">
                <a:effectLst/>
              </a:rPr>
              <a:t>E - pleural effusion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0FF-5DEE-4E38-AEE3-F71D89A105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0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1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7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0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619B-76B7-4FE7-AEA2-E87E246DBB6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9CFE-96A9-4AF6-B73C-1010F1FE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radiopaedia.org/articles/bat-wing-opacities-lungs?lang=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diopaedia.org/articles/septal-lines-in-lung?lang=us" TargetMode="External"/><Relationship Id="rId5" Type="http://schemas.openxmlformats.org/officeDocument/2006/relationships/hyperlink" Target="https://radiopaedia.org/articles/cardiomegaly?lang=us" TargetMode="External"/><Relationship Id="rId4" Type="http://schemas.openxmlformats.org/officeDocument/2006/relationships/hyperlink" Target="https://radiopaedia.org/articles/pleural-effusion?lang=u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tenosynovitis?lang=us" TargetMode="External"/><Relationship Id="rId2" Type="http://schemas.openxmlformats.org/officeDocument/2006/relationships/hyperlink" Target="https://radiopaedia.org/articles/joint-effusion?lang=u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adiopaedia.org/articles/missing?article%5Btitle%5D=bare-areas&amp;lang=u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8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X-RAY FILM READING MADE </a:t>
            </a:r>
            <a:r>
              <a:rPr lang="en-US" b="1" dirty="0" smtClean="0"/>
              <a:t>EASY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by :</a:t>
            </a:r>
            <a:r>
              <a:rPr lang="en-US" b="1" dirty="0" err="1" smtClean="0"/>
              <a:t>dr.sara</a:t>
            </a:r>
            <a:r>
              <a:rPr lang="en-US" b="1" dirty="0" smtClean="0"/>
              <a:t> </a:t>
            </a:r>
            <a:r>
              <a:rPr lang="en-US" b="1" dirty="0" err="1" smtClean="0"/>
              <a:t>sadeq</a:t>
            </a:r>
            <a:r>
              <a:rPr lang="en-US" b="1" dirty="0" smtClean="0"/>
              <a:t> (R4)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7812"/>
            <a:ext cx="3105150" cy="254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7812"/>
            <a:ext cx="204176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9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2" y="762000"/>
            <a:ext cx="7716308" cy="578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81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026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34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" y="76200"/>
            <a:ext cx="424305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464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8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5" t="2241" r="-456" b="-2241"/>
          <a:stretch/>
        </p:blipFill>
        <p:spPr bwMode="auto">
          <a:xfrm>
            <a:off x="4419600" y="838200"/>
            <a:ext cx="427962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t="-291" r="40898" b="291"/>
          <a:stretch/>
        </p:blipFill>
        <p:spPr bwMode="auto">
          <a:xfrm>
            <a:off x="304800" y="533400"/>
            <a:ext cx="4114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47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57400"/>
            <a:ext cx="38100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bar pnemon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6" y="1027943"/>
            <a:ext cx="8687933" cy="541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8285" y="181402"/>
            <a:ext cx="437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Lobar pneumonia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752600"/>
            <a:ext cx="274320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homogeneous </a:t>
            </a:r>
            <a:r>
              <a:rPr lang="en-US" dirty="0" err="1"/>
              <a:t>opacification</a:t>
            </a:r>
            <a:r>
              <a:rPr lang="en-US" dirty="0"/>
              <a:t> in a lobar pattern.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Radioobaque</a:t>
            </a:r>
            <a:r>
              <a:rPr lang="en-US" dirty="0" smtClean="0"/>
              <a:t> shadow occupying the middle lobe of the right lung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235" y="282181"/>
            <a:ext cx="516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bronchopneumonia</a:t>
            </a:r>
            <a:endParaRPr lang="en-US" sz="4000" dirty="0"/>
          </a:p>
        </p:txBody>
      </p:sp>
      <p:pic>
        <p:nvPicPr>
          <p:cNvPr id="3" name="Picture 2" descr="bronchopnemn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19" y="1128723"/>
            <a:ext cx="8768564" cy="5729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4473476"/>
            <a:ext cx="327660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multiple small nodular or </a:t>
            </a:r>
            <a:r>
              <a:rPr lang="en-US" dirty="0" err="1"/>
              <a:t>reticulonodular</a:t>
            </a:r>
            <a:r>
              <a:rPr lang="en-US" dirty="0"/>
              <a:t> opacities which tend to be patchy and/or confluent. </a:t>
            </a:r>
            <a:r>
              <a:rPr lang="en-US" dirty="0" smtClean="0"/>
              <a:t>This </a:t>
            </a:r>
            <a:r>
              <a:rPr lang="en-US" dirty="0"/>
              <a:t>represents areas of the lung where there are patches of inflammation separated by normal lung parenchyma.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4343" y="463583"/>
            <a:ext cx="507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Heart failure</a:t>
            </a:r>
            <a:endParaRPr lang="en-US" sz="4000" dirty="0"/>
          </a:p>
        </p:txBody>
      </p:sp>
      <p:pic>
        <p:nvPicPr>
          <p:cNvPr id="4" name="Picture 3" descr="Heart_failure_PA_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23" y="1485900"/>
            <a:ext cx="8405726" cy="4802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1715" y="3657600"/>
            <a:ext cx="513567" cy="2045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Rectangle 4"/>
          <p:cNvSpPr/>
          <p:nvPr/>
        </p:nvSpPr>
        <p:spPr>
          <a:xfrm>
            <a:off x="4962391" y="3308960"/>
            <a:ext cx="513567" cy="2045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TextBox 5"/>
          <p:cNvSpPr txBox="1"/>
          <p:nvPr/>
        </p:nvSpPr>
        <p:spPr>
          <a:xfrm>
            <a:off x="2133600" y="2209800"/>
            <a:ext cx="4343400" cy="36933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-pleural </a:t>
            </a:r>
            <a:r>
              <a:rPr lang="en-US" dirty="0">
                <a:hlinkClick r:id="rId4"/>
              </a:rPr>
              <a:t>effusions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cardiomegaly</a:t>
            </a:r>
            <a:r>
              <a:rPr lang="en-US" dirty="0"/>
              <a:t> </a:t>
            </a:r>
            <a:r>
              <a:rPr lang="en-US" u="sng" dirty="0"/>
              <a:t>(enlargement of the cardiac silhouette), </a:t>
            </a:r>
            <a:r>
              <a:rPr lang="en-US" u="sng" dirty="0" err="1">
                <a:hlinkClick r:id="rId6"/>
              </a:rPr>
              <a:t>Kerley</a:t>
            </a:r>
            <a:r>
              <a:rPr lang="en-US" u="sng" dirty="0">
                <a:hlinkClick r:id="rId6"/>
              </a:rPr>
              <a:t> B lines</a:t>
            </a:r>
            <a:r>
              <a:rPr lang="en-US" u="sng" dirty="0"/>
              <a:t> </a:t>
            </a:r>
            <a:r>
              <a:rPr lang="en-US" dirty="0"/>
              <a:t>(horizontal lines in the periphery of the lower posterior lung fields), upper lobe pulmonary venous congestion and interstitial edema.</a:t>
            </a:r>
          </a:p>
          <a:p>
            <a:r>
              <a:rPr lang="en-US" dirty="0"/>
              <a:t>A good mnemonic to remember these principles is ABCDE:</a:t>
            </a:r>
          </a:p>
          <a:p>
            <a:r>
              <a:rPr lang="en-US" dirty="0"/>
              <a:t>A - alveolar edema (</a:t>
            </a:r>
            <a:r>
              <a:rPr lang="en-US" dirty="0">
                <a:hlinkClick r:id="rId7"/>
              </a:rPr>
              <a:t>bat wing opacities</a:t>
            </a:r>
            <a:r>
              <a:rPr lang="en-US" dirty="0"/>
              <a:t>)</a:t>
            </a:r>
          </a:p>
          <a:p>
            <a:r>
              <a:rPr lang="en-US" dirty="0"/>
              <a:t>B - </a:t>
            </a:r>
            <a:r>
              <a:rPr lang="en-US" dirty="0" err="1"/>
              <a:t>Kerley</a:t>
            </a:r>
            <a:r>
              <a:rPr lang="en-US" dirty="0"/>
              <a:t> B </a:t>
            </a:r>
            <a:r>
              <a:rPr lang="en-US" dirty="0" smtClean="0"/>
              <a:t>lines.</a:t>
            </a:r>
            <a:endParaRPr lang="en-US" dirty="0"/>
          </a:p>
          <a:p>
            <a:r>
              <a:rPr lang="en-US" dirty="0"/>
              <a:t>C - cardiomegaly</a:t>
            </a:r>
          </a:p>
          <a:p>
            <a:r>
              <a:rPr lang="en-US" dirty="0"/>
              <a:t>D - dilated upper lobe vessels</a:t>
            </a:r>
          </a:p>
          <a:p>
            <a:r>
              <a:rPr lang="en-US" dirty="0"/>
              <a:t>E - pleural effusion</a:t>
            </a:r>
          </a:p>
        </p:txBody>
      </p:sp>
    </p:spTree>
    <p:extLst>
      <p:ext uri="{BB962C8B-B14F-4D97-AF65-F5344CB8AC3E}">
        <p14:creationId xmlns:p14="http://schemas.microsoft.com/office/powerpoint/2010/main" val="381666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t fail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19" y="1169035"/>
            <a:ext cx="8566988" cy="540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4817" y="322493"/>
            <a:ext cx="467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Heart failure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26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daed52f7226526bae750440a0aaef_jumb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" y="1128722"/>
            <a:ext cx="8446041" cy="5522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5318" y="221040"/>
            <a:ext cx="3946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Pleural effusion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2895600"/>
            <a:ext cx="2971800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homogenous </a:t>
            </a:r>
            <a:r>
              <a:rPr lang="en-US" dirty="0" err="1"/>
              <a:t>opacification</a:t>
            </a:r>
            <a:r>
              <a:rPr lang="en-US" dirty="0"/>
              <a:t> is noted in the right lower zone with the opacity seen to track along the lateral chest wall. The right </a:t>
            </a:r>
            <a:r>
              <a:rPr lang="en-US" dirty="0" err="1"/>
              <a:t>costophrenic</a:t>
            </a:r>
            <a:r>
              <a:rPr lang="en-US" dirty="0"/>
              <a:t> angle is obliterated with a meniscus noted. Findings are suggestive of a right sided pleural effusion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an x-ray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Bone</a:t>
            </a:r>
            <a:r>
              <a:rPr lang="en-US" dirty="0" smtClean="0"/>
              <a:t> – appears light grey or white because it absorbs a high percentage of the x-ray (metal is pure white)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Tissue </a:t>
            </a:r>
            <a:r>
              <a:rPr lang="en-US" dirty="0" smtClean="0"/>
              <a:t>– appears a greyish color because it absorbs some but not a majority of the x-ray (water or fat, for example)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Air </a:t>
            </a:r>
            <a:r>
              <a:rPr lang="en-US" dirty="0" smtClean="0"/>
              <a:t>– appears black because it absorbs a very low percentage of the x-ray (gas, for example)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2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vical-spondylosi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22" y="1060664"/>
            <a:ext cx="8405727" cy="5550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9093" y="228812"/>
            <a:ext cx="4356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Cervical spondylosis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4856767"/>
            <a:ext cx="350520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Osteophytes</a:t>
            </a:r>
          </a:p>
          <a:p>
            <a:pPr fontAlgn="base"/>
            <a:r>
              <a:rPr lang="en-US" dirty="0"/>
              <a:t>Disc space narrowing</a:t>
            </a:r>
          </a:p>
          <a:p>
            <a:pPr fontAlgn="base"/>
            <a:r>
              <a:rPr lang="en-US" dirty="0"/>
              <a:t>Loss of cervical </a:t>
            </a:r>
            <a:r>
              <a:rPr lang="en-US" dirty="0" err="1"/>
              <a:t>lordosis</a:t>
            </a:r>
            <a:endParaRPr lang="en-US" dirty="0"/>
          </a:p>
          <a:p>
            <a:pPr fontAlgn="base"/>
            <a:r>
              <a:rPr lang="en-US" dirty="0" err="1"/>
              <a:t>Uncovertebral</a:t>
            </a:r>
            <a:r>
              <a:rPr lang="en-US" dirty="0"/>
              <a:t> joint hypertrophy</a:t>
            </a:r>
          </a:p>
          <a:p>
            <a:pPr fontAlgn="base"/>
            <a:r>
              <a:rPr lang="en-US" dirty="0" err="1"/>
              <a:t>Apophyseal</a:t>
            </a:r>
            <a:r>
              <a:rPr lang="en-US" dirty="0"/>
              <a:t> joint osteoarthritis</a:t>
            </a:r>
          </a:p>
          <a:p>
            <a:pPr fontAlgn="base"/>
            <a:r>
              <a:rPr lang="en-US" dirty="0"/>
              <a:t>Decreased vertebral canal diameter</a:t>
            </a:r>
          </a:p>
        </p:txBody>
      </p:sp>
    </p:spTree>
    <p:extLst>
      <p:ext uri="{BB962C8B-B14F-4D97-AF65-F5344CB8AC3E}">
        <p14:creationId xmlns:p14="http://schemas.microsoft.com/office/powerpoint/2010/main" val="42367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98" y="1933062"/>
            <a:ext cx="7639738" cy="3308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0560" y="492599"/>
            <a:ext cx="600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dirty="0"/>
              <a:t>calcaneal spur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2940784" y="4493369"/>
            <a:ext cx="2606603" cy="620364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96011" y="4618885"/>
            <a:ext cx="33528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Wight shadow seen in the heel or in the calcaneal –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914400"/>
            <a:ext cx="9103685" cy="5748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6077" y="401355"/>
            <a:ext cx="4507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Rheumatoid arthritis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625175"/>
            <a:ext cx="3352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bone damage (erosions)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11316" y="3244334"/>
            <a:ext cx="312136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narrowing of the joints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D3D3D"/>
                </a:solidFill>
                <a:latin typeface="Open Sans"/>
              </a:rPr>
              <a:t>soft tissue swelling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D3D3D"/>
                </a:solidFill>
                <a:latin typeface="Open Sans"/>
              </a:rPr>
              <a:t>fusiform and </a:t>
            </a:r>
            <a:r>
              <a:rPr lang="en-US" dirty="0" err="1">
                <a:solidFill>
                  <a:srgbClr val="3D3D3D"/>
                </a:solidFill>
                <a:latin typeface="Open Sans"/>
              </a:rPr>
              <a:t>periarticular</a:t>
            </a:r>
            <a:r>
              <a:rPr lang="en-US" dirty="0">
                <a:solidFill>
                  <a:srgbClr val="3D3D3D"/>
                </a:solidFill>
                <a:latin typeface="Open Sans"/>
              </a:rPr>
              <a:t>; it represents a combination of </a:t>
            </a:r>
            <a:r>
              <a:rPr lang="en-US" dirty="0">
                <a:solidFill>
                  <a:srgbClr val="41699B"/>
                </a:solidFill>
                <a:latin typeface="Open Sans"/>
                <a:hlinkClick r:id="rId2"/>
              </a:rPr>
              <a:t>joint effusion</a:t>
            </a:r>
            <a:r>
              <a:rPr lang="en-US" dirty="0">
                <a:solidFill>
                  <a:srgbClr val="3D3D3D"/>
                </a:solidFill>
                <a:latin typeface="Open Sans"/>
              </a:rPr>
              <a:t>, edema and </a:t>
            </a:r>
            <a:r>
              <a:rPr lang="en-US" dirty="0">
                <a:solidFill>
                  <a:srgbClr val="41699B"/>
                </a:solidFill>
                <a:latin typeface="Open Sans"/>
                <a:hlinkClick r:id="rId3"/>
              </a:rPr>
              <a:t>tenosynovitis</a:t>
            </a:r>
            <a:r>
              <a:rPr lang="en-US" dirty="0">
                <a:solidFill>
                  <a:srgbClr val="3D3D3D"/>
                </a:solidFill>
                <a:latin typeface="Open Sans"/>
              </a:rPr>
              <a:t> </a:t>
            </a:r>
            <a:r>
              <a:rPr lang="en-US" baseline="30000" dirty="0">
                <a:solidFill>
                  <a:srgbClr val="3D3D3D"/>
                </a:solidFill>
                <a:latin typeface="Open Sans"/>
              </a:rPr>
              <a:t>5</a:t>
            </a:r>
            <a:endParaRPr lang="en-US" dirty="0">
              <a:solidFill>
                <a:srgbClr val="3D3D3D"/>
              </a:solidFill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D3D3D"/>
                </a:solidFill>
                <a:latin typeface="Open Sans"/>
              </a:rPr>
              <a:t>this can be an early/only radiographic finding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D3D3D"/>
                </a:solidFill>
                <a:latin typeface="Open Sans"/>
              </a:rPr>
              <a:t>osteoporosis: initially </a:t>
            </a:r>
            <a:r>
              <a:rPr lang="en-US" dirty="0" err="1">
                <a:solidFill>
                  <a:srgbClr val="3D3D3D"/>
                </a:solidFill>
                <a:latin typeface="Open Sans"/>
              </a:rPr>
              <a:t>juxta</a:t>
            </a:r>
            <a:r>
              <a:rPr lang="en-US" dirty="0">
                <a:solidFill>
                  <a:srgbClr val="3D3D3D"/>
                </a:solidFill>
                <a:latin typeface="Open Sans"/>
              </a:rPr>
              <a:t>-articular, and later generalized; compounded by corticosteroid therapy and disuse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D3D3D"/>
                </a:solidFill>
                <a:latin typeface="Open Sans"/>
              </a:rPr>
              <a:t>joint space narrowing: symmetrical or concentric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D3D3D"/>
                </a:solidFill>
                <a:latin typeface="Open Sans"/>
              </a:rPr>
              <a:t>marginal erosions: due to erosion by </a:t>
            </a:r>
            <a:r>
              <a:rPr lang="en-US" dirty="0" err="1">
                <a:solidFill>
                  <a:srgbClr val="3D3D3D"/>
                </a:solidFill>
                <a:latin typeface="Open Sans"/>
              </a:rPr>
              <a:t>pannus</a:t>
            </a:r>
            <a:r>
              <a:rPr lang="en-US" dirty="0">
                <a:solidFill>
                  <a:srgbClr val="3D3D3D"/>
                </a:solidFill>
                <a:latin typeface="Open Sans"/>
              </a:rPr>
              <a:t> of the bony “</a:t>
            </a:r>
            <a:r>
              <a:rPr lang="en-US" dirty="0">
                <a:solidFill>
                  <a:srgbClr val="777777"/>
                </a:solidFill>
                <a:latin typeface="Open Sans"/>
                <a:hlinkClick r:id="rId4"/>
              </a:rPr>
              <a:t>bare areas</a:t>
            </a:r>
            <a:endParaRPr lang="en-US" b="0" i="0" dirty="0">
              <a:solidFill>
                <a:srgbClr val="3D3D3D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073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1635" y="477210"/>
            <a:ext cx="4671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Rheumatoid arthritis</a:t>
            </a:r>
          </a:p>
        </p:txBody>
      </p:sp>
      <p:pic>
        <p:nvPicPr>
          <p:cNvPr id="5" name="Picture 4" descr="RA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67" y="1603802"/>
            <a:ext cx="8264624" cy="48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diological feature of rheumatoid arthr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65231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teoarthritis_kne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39" y="1370592"/>
            <a:ext cx="7921945" cy="5119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2516" y="477312"/>
            <a:ext cx="4595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osteoarthritis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32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6" y="1153246"/>
            <a:ext cx="8768565" cy="53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7705" y="218733"/>
            <a:ext cx="7482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Developmental dysplasia of the hip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3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9956"/>
            <a:ext cx="4953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1143000"/>
            <a:ext cx="3276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#1(left).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red arrow</a:t>
            </a:r>
          </a:p>
          <a:p>
            <a:r>
              <a:rPr lang="en-US" b="1" dirty="0">
                <a:solidFill>
                  <a:srgbClr val="FF0000"/>
                </a:solidFill>
              </a:rPr>
              <a:t>points to the black density of gas</a:t>
            </a:r>
          </a:p>
          <a:p>
            <a:r>
              <a:rPr lang="en-US" b="1" dirty="0">
                <a:solidFill>
                  <a:srgbClr val="FF0000"/>
                </a:solidFill>
              </a:rPr>
              <a:t>seen in the right side of the colon.</a:t>
            </a:r>
          </a:p>
          <a:p>
            <a:r>
              <a:rPr lang="en-US" b="1" dirty="0">
                <a:solidFill>
                  <a:srgbClr val="FFC000"/>
                </a:solidFill>
              </a:rPr>
              <a:t>The yellow arrows indicate the</a:t>
            </a:r>
          </a:p>
          <a:p>
            <a:r>
              <a:rPr lang="en-US" b="1" dirty="0">
                <a:solidFill>
                  <a:srgbClr val="FFC000"/>
                </a:solidFill>
              </a:rPr>
              <a:t>slightly lighter density (than gas)</a:t>
            </a:r>
          </a:p>
          <a:p>
            <a:r>
              <a:rPr lang="en-US" b="1" dirty="0">
                <a:solidFill>
                  <a:srgbClr val="FFC000"/>
                </a:solidFill>
              </a:rPr>
              <a:t>of fat in the left hip joint capsule.</a:t>
            </a:r>
          </a:p>
          <a:p>
            <a:r>
              <a:rPr lang="en-US" b="1" dirty="0">
                <a:solidFill>
                  <a:srgbClr val="0070C0"/>
                </a:solidFill>
              </a:rPr>
              <a:t>The blue arrow shows the bright</a:t>
            </a:r>
          </a:p>
          <a:p>
            <a:r>
              <a:rPr lang="en-US" b="1" dirty="0">
                <a:solidFill>
                  <a:srgbClr val="0070C0"/>
                </a:solidFill>
              </a:rPr>
              <a:t>density of metal (mineral) in the</a:t>
            </a:r>
          </a:p>
          <a:p>
            <a:r>
              <a:rPr lang="en-US" b="1" dirty="0">
                <a:solidFill>
                  <a:srgbClr val="0070C0"/>
                </a:solidFill>
              </a:rPr>
              <a:t>“R” of the film marker. Mineral</a:t>
            </a:r>
          </a:p>
          <a:p>
            <a:r>
              <a:rPr lang="en-US" b="1" dirty="0">
                <a:solidFill>
                  <a:srgbClr val="0070C0"/>
                </a:solidFill>
              </a:rPr>
              <a:t>density, not quite as bright as the</a:t>
            </a:r>
          </a:p>
          <a:p>
            <a:r>
              <a:rPr lang="en-US" b="1" dirty="0">
                <a:solidFill>
                  <a:srgbClr val="0070C0"/>
                </a:solidFill>
              </a:rPr>
              <a:t>heavy metal marker, is also noted</a:t>
            </a:r>
          </a:p>
          <a:p>
            <a:r>
              <a:rPr lang="en-US" b="1" dirty="0">
                <a:solidFill>
                  <a:srgbClr val="0070C0"/>
                </a:solidFill>
              </a:rPr>
              <a:t>throughout the bones of the</a:t>
            </a:r>
          </a:p>
          <a:p>
            <a:r>
              <a:rPr lang="en-US" b="1" dirty="0">
                <a:solidFill>
                  <a:srgbClr val="0070C0"/>
                </a:solidFill>
              </a:rPr>
              <a:t>skeleton.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981200" y="2133600"/>
            <a:ext cx="6858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143000" y="53340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4696075">
            <a:off x="4398119" y="4485445"/>
            <a:ext cx="685800" cy="304800"/>
          </a:xfrm>
          <a:prstGeom prst="lef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5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5814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anteroposterior</a:t>
            </a:r>
            <a:r>
              <a:rPr lang="en-US" dirty="0"/>
              <a:t> radiograph of hips, horizontal line (</a:t>
            </a:r>
            <a:r>
              <a:rPr lang="en-US" dirty="0" err="1"/>
              <a:t>Hilgenreiner</a:t>
            </a:r>
            <a:r>
              <a:rPr lang="en-US" dirty="0"/>
              <a:t> line) is drawn between each </a:t>
            </a:r>
            <a:r>
              <a:rPr lang="en-US" dirty="0" err="1"/>
              <a:t>triradiate</a:t>
            </a:r>
            <a:r>
              <a:rPr lang="en-US" dirty="0"/>
              <a:t> cartilage. Next, lines are drawn perpendicular to </a:t>
            </a:r>
            <a:r>
              <a:rPr lang="en-US" dirty="0" err="1"/>
              <a:t>Hilgenreiner</a:t>
            </a:r>
            <a:r>
              <a:rPr lang="en-US" dirty="0"/>
              <a:t> line through </a:t>
            </a:r>
            <a:r>
              <a:rPr lang="en-US" dirty="0" err="1"/>
              <a:t>superolateral</a:t>
            </a:r>
            <a:r>
              <a:rPr lang="en-US" dirty="0"/>
              <a:t> edge of acetabulum (Perkin line), dividing hip into 4 quadrants. Proximal medial femur should be in lower medial quadrant, or </a:t>
            </a:r>
            <a:r>
              <a:rPr lang="en-US" dirty="0" err="1"/>
              <a:t>ossific</a:t>
            </a:r>
            <a:r>
              <a:rPr lang="en-US" dirty="0"/>
              <a:t> nucleus of femoral head, if present (usually observed in patients aged 4-7 months), should be in lower medial quadrant. </a:t>
            </a:r>
            <a:r>
              <a:rPr lang="en-US" dirty="0" err="1"/>
              <a:t>Acetabular</a:t>
            </a:r>
            <a:r>
              <a:rPr lang="en-US" dirty="0"/>
              <a:t> index is angle between </a:t>
            </a:r>
            <a:r>
              <a:rPr lang="en-US" dirty="0" err="1"/>
              <a:t>Hilgenreiner</a:t>
            </a:r>
            <a:r>
              <a:rPr lang="en-US" dirty="0"/>
              <a:t> line and line drawn from </a:t>
            </a:r>
            <a:r>
              <a:rPr lang="en-US" dirty="0" err="1"/>
              <a:t>triradiate</a:t>
            </a:r>
            <a:r>
              <a:rPr lang="en-US" dirty="0"/>
              <a:t> cartilage to lateral edge of acetabulum. Typically, this angle decreases with age and should measure less than 20° by 2 years of age. </a:t>
            </a:r>
            <a:r>
              <a:rPr lang="en-US" dirty="0" err="1"/>
              <a:t>Shenton</a:t>
            </a:r>
            <a:r>
              <a:rPr lang="en-US" dirty="0"/>
              <a:t> line is drawn from medial aspect of femoral neck to inferior border of pubic rami. It should create smooth arc that is not disrupted. Disruption of </a:t>
            </a:r>
            <a:r>
              <a:rPr lang="en-US" dirty="0" err="1"/>
              <a:t>Shenton</a:t>
            </a:r>
            <a:r>
              <a:rPr lang="en-US" dirty="0"/>
              <a:t> line indicates presence of some degree of hip subluxation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515"/>
            <a:ext cx="8305800" cy="35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ick fra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17" y="1189190"/>
            <a:ext cx="7478476" cy="5280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235" y="301663"/>
            <a:ext cx="464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Green stick fracture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25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555" y="396015"/>
            <a:ext cx="5563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Oblique fracture</a:t>
            </a:r>
            <a:endParaRPr lang="en-US" sz="4000" dirty="0"/>
          </a:p>
        </p:txBody>
      </p:sp>
      <p:pic>
        <p:nvPicPr>
          <p:cNvPr id="4" name="Picture 3" descr="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83" y="1229501"/>
            <a:ext cx="8063047" cy="52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-Bifida-Occulta-Pictures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07" y="1531838"/>
            <a:ext cx="8486357" cy="5079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1192" y="423271"/>
            <a:ext cx="5644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Spina bifida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272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interpedicular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widening,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hemivertebrae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and fusion of the vertebral bodies and lamina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81200" y="419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plain radiographs may demonstrate a bony spur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gg-calve-perthes-dise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9200"/>
            <a:ext cx="8365412" cy="5421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969" y="321819"/>
            <a:ext cx="368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Perthes disease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46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femoral head deformity with widening and flattening (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coxa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plana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) proximal femoral neck deformity: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coxa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magna. "sagging rope sign" (thin sclerotic line running across the femoral neck)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288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1" y="1203231"/>
            <a:ext cx="7869939" cy="5457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547" y="284096"/>
            <a:ext cx="6876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Slipped </a:t>
            </a:r>
            <a:r>
              <a:rPr lang="en-US" sz="4000" dirty="0"/>
              <a:t>upper </a:t>
            </a:r>
            <a:r>
              <a:rPr lang="en-US" sz="4000" dirty="0" smtClean="0"/>
              <a:t>femoral epiphysis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40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30492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438150"/>
            <a:ext cx="61055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196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Chest x-ray basic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solidFill>
                  <a:srgbClr val="FF0000"/>
                </a:solidFill>
              </a:rPr>
              <a:t>systematic approach (in to out /out to in )</a:t>
            </a:r>
            <a:br>
              <a:rPr lang="en-US" sz="27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the checklist,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PA ,AP and lateral  view</a:t>
            </a:r>
          </a:p>
          <a:p>
            <a:pPr>
              <a:buFont typeface="+mj-lt"/>
              <a:buAutoNum type="arabicPeriod"/>
            </a:pPr>
            <a:r>
              <a:rPr lang="en-US" sz="1700" dirty="0" smtClean="0"/>
              <a:t>   - </a:t>
            </a:r>
            <a:r>
              <a:rPr lang="en-US" sz="2000" dirty="0" smtClean="0"/>
              <a:t>determining whether the x-ray penetrated through the patient from         the front or the back..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-A </a:t>
            </a:r>
            <a:r>
              <a:rPr lang="en-US" sz="2000" dirty="0" err="1" smtClean="0"/>
              <a:t>posteroanterior</a:t>
            </a:r>
            <a:r>
              <a:rPr lang="en-US" sz="2000" dirty="0" smtClean="0"/>
              <a:t>(PA) x-ray comes from the back ( best)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  A </a:t>
            </a:r>
            <a:r>
              <a:rPr lang="en-US" sz="2000" dirty="0" err="1"/>
              <a:t>a</a:t>
            </a:r>
            <a:r>
              <a:rPr lang="en-US" sz="2000" dirty="0" err="1" smtClean="0"/>
              <a:t>nteroposterior</a:t>
            </a:r>
            <a:r>
              <a:rPr lang="en-US" sz="2000" dirty="0" smtClean="0"/>
              <a:t>(AP) x-ray comes from the front (IN ER)-show large heart size and elevating diaphragm.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-</a:t>
            </a:r>
            <a:r>
              <a:rPr lang="en-US" sz="2000" dirty="0"/>
              <a:t>lateral chest </a:t>
            </a:r>
            <a:r>
              <a:rPr lang="en-US" sz="2000" dirty="0" smtClean="0"/>
              <a:t>view </a:t>
            </a:r>
            <a:r>
              <a:rPr lang="en-US" sz="2000" dirty="0"/>
              <a:t>examines the lungs, bony thoracic cavity, mediastinum, and great vessels.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5791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495800"/>
            <a:ext cx="2352675" cy="224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8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176464"/>
          </a:xfrm>
        </p:spPr>
        <p:txBody>
          <a:bodyPr>
            <a:noAutofit/>
          </a:bodyPr>
          <a:lstStyle/>
          <a:p>
            <a:pPr rtl="0"/>
            <a:r>
              <a:rPr lang="en-US" sz="11500" b="1" dirty="0" smtClean="0"/>
              <a:t>Thank you</a:t>
            </a:r>
            <a:endParaRPr lang="ar-KW" sz="11500" b="1" dirty="0"/>
          </a:p>
        </p:txBody>
      </p:sp>
    </p:spTree>
    <p:extLst>
      <p:ext uri="{BB962C8B-B14F-4D97-AF65-F5344CB8AC3E}">
        <p14:creationId xmlns:p14="http://schemas.microsoft.com/office/powerpoint/2010/main" val="20369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6096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1- name of the patient </a:t>
            </a:r>
          </a:p>
          <a:p>
            <a:r>
              <a:rPr lang="en-US" dirty="0" smtClean="0"/>
              <a:t>2- date of the x-ray </a:t>
            </a:r>
          </a:p>
          <a:p>
            <a:r>
              <a:rPr lang="en-US" dirty="0" smtClean="0"/>
              <a:t>3- </a:t>
            </a:r>
            <a:r>
              <a:rPr lang="en-US" sz="3000" dirty="0" smtClean="0"/>
              <a:t>Exposure </a:t>
            </a:r>
            <a:r>
              <a:rPr lang="en-US" dirty="0" smtClean="0"/>
              <a:t>an under-exposed image will be too white and an over –exposed image will be too black </a:t>
            </a:r>
          </a:p>
          <a:p>
            <a:r>
              <a:rPr lang="en-US" dirty="0" smtClean="0"/>
              <a:t>4- Right and Left of the patient (always keep in your mind right side of the screen is left side of the patient )</a:t>
            </a:r>
          </a:p>
          <a:p>
            <a:r>
              <a:rPr lang="en-US" dirty="0"/>
              <a:t>5</a:t>
            </a:r>
            <a:r>
              <a:rPr lang="en-US" dirty="0" smtClean="0"/>
              <a:t>-checklist (A-B-C-D-E-F)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2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98" y="838200"/>
            <a:ext cx="649280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9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8458200" cy="38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4709"/>
            <a:ext cx="6008685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1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9" y="609600"/>
            <a:ext cx="7339701" cy="598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90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516563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u="sng" dirty="0" smtClean="0">
                <a:solidFill>
                  <a:srgbClr val="FF0000"/>
                </a:solidFill>
              </a:rPr>
              <a:t>-trachea :</a:t>
            </a:r>
          </a:p>
          <a:p>
            <a:pPr marL="0" indent="0">
              <a:buNone/>
            </a:pPr>
            <a:r>
              <a:rPr lang="en-US" sz="6400" dirty="0" smtClean="0"/>
              <a:t> normally central</a:t>
            </a:r>
          </a:p>
          <a:p>
            <a:pPr marL="0" indent="0">
              <a:buNone/>
            </a:pPr>
            <a:r>
              <a:rPr lang="en-US" sz="6400" dirty="0" smtClean="0"/>
              <a:t>Deviated (toward the lesion )or (away from lesion)</a:t>
            </a:r>
          </a:p>
          <a:p>
            <a:pPr marL="0" indent="0">
              <a:buNone/>
            </a:pPr>
            <a:r>
              <a:rPr lang="en-US" sz="6400" dirty="0" smtClean="0"/>
              <a:t>bronchus Left horizontal  more than right bronchus(aspiration more in left)</a:t>
            </a:r>
          </a:p>
          <a:p>
            <a:r>
              <a:rPr lang="en-US" sz="6400" b="1" u="sng" dirty="0" smtClean="0">
                <a:solidFill>
                  <a:srgbClr val="FF0000"/>
                </a:solidFill>
              </a:rPr>
              <a:t>Bone:</a:t>
            </a:r>
          </a:p>
          <a:p>
            <a:r>
              <a:rPr lang="en-US" sz="6400" dirty="0" smtClean="0"/>
              <a:t>include the clavicles, the ribs, the scapulae, part of the spine, and the proximal </a:t>
            </a:r>
            <a:r>
              <a:rPr lang="en-US" sz="6400" dirty="0" err="1" smtClean="0"/>
              <a:t>humeri</a:t>
            </a:r>
            <a:r>
              <a:rPr lang="en-US" sz="6400" dirty="0" smtClean="0"/>
              <a:t> </a:t>
            </a:r>
          </a:p>
          <a:p>
            <a:r>
              <a:rPr lang="en-US" sz="6400" dirty="0" smtClean="0"/>
              <a:t>The ribs play a role in assessing the adequacy of inspiration taken by the patient. </a:t>
            </a:r>
          </a:p>
          <a:p>
            <a:r>
              <a:rPr lang="en-US" sz="6400" dirty="0" smtClean="0"/>
              <a:t>The anterior end of approximately 5-7 ribs should be visible above the diaphragm in the mid-</a:t>
            </a:r>
            <a:r>
              <a:rPr lang="en-US" sz="6400" dirty="0" err="1" smtClean="0"/>
              <a:t>clavicular</a:t>
            </a:r>
            <a:r>
              <a:rPr lang="en-US" sz="6400" dirty="0" smtClean="0"/>
              <a:t> line. Less than this indicates an incomplete breath in, and more than 7 ribs(ant) or &gt;10 post) or flattening of the diaphragm, suggests lung hyper-expansion</a:t>
            </a:r>
          </a:p>
          <a:p>
            <a:r>
              <a:rPr lang="en-US" sz="6400" dirty="0" smtClean="0"/>
              <a:t>The </a:t>
            </a:r>
            <a:r>
              <a:rPr lang="en-US" sz="6400" dirty="0" err="1" smtClean="0"/>
              <a:t>spinous</a:t>
            </a:r>
            <a:r>
              <a:rPr lang="en-US" sz="6400" dirty="0" smtClean="0"/>
              <a:t> processes of the vertebrae (posterior structures) should lie midway between the medial ends of the clavicles (anterior structures)</a:t>
            </a:r>
          </a:p>
          <a:p>
            <a:r>
              <a:rPr lang="en-US" sz="6400" dirty="0" err="1" smtClean="0"/>
              <a:t>Antanterior</a:t>
            </a:r>
            <a:r>
              <a:rPr lang="en-US" sz="6400" dirty="0" smtClean="0"/>
              <a:t> ribs hard to see but the posterior rib easier </a:t>
            </a:r>
          </a:p>
          <a:p>
            <a:r>
              <a:rPr lang="en-US" sz="6400" dirty="0" smtClean="0"/>
              <a:t>If the </a:t>
            </a:r>
            <a:r>
              <a:rPr lang="en-US" sz="6400" dirty="0" err="1" smtClean="0"/>
              <a:t>spinous</a:t>
            </a:r>
            <a:r>
              <a:rPr lang="en-US" sz="6400" dirty="0" smtClean="0"/>
              <a:t> processes are not central, then the patient is rotated - positioned obliquely to the X-ray beam.</a:t>
            </a:r>
          </a:p>
          <a:p>
            <a:r>
              <a:rPr lang="en-US" sz="6400" b="1" u="sng" dirty="0" smtClean="0">
                <a:solidFill>
                  <a:srgbClr val="FF0000"/>
                </a:solidFill>
              </a:rPr>
              <a:t>Heart :</a:t>
            </a:r>
          </a:p>
          <a:p>
            <a:pPr marL="0" indent="0">
              <a:buNone/>
            </a:pPr>
            <a:r>
              <a:rPr lang="en-US" sz="6400" dirty="0" smtClean="0"/>
              <a:t>-normally &lt;15 cm across ( 50% of the width of the thorax</a:t>
            </a:r>
          </a:p>
          <a:p>
            <a:r>
              <a:rPr lang="en-US" sz="6400" b="1" u="sng" dirty="0" smtClean="0">
                <a:solidFill>
                  <a:srgbClr val="FF0000"/>
                </a:solidFill>
              </a:rPr>
              <a:t>Diaphragm :</a:t>
            </a:r>
          </a:p>
          <a:p>
            <a:pPr marL="0" indent="0">
              <a:buNone/>
            </a:pPr>
            <a:r>
              <a:rPr lang="en-US" sz="6400" dirty="0" smtClean="0"/>
              <a:t>-right side &gt;left side ( why?)</a:t>
            </a:r>
          </a:p>
          <a:p>
            <a:pPr marL="0" indent="0">
              <a:buNone/>
            </a:pPr>
            <a:r>
              <a:rPr lang="en-US" sz="6400" dirty="0" smtClean="0"/>
              <a:t>Curve not flight </a:t>
            </a:r>
          </a:p>
          <a:p>
            <a:r>
              <a:rPr lang="en-US" sz="6400" b="1" u="sng" dirty="0" smtClean="0">
                <a:solidFill>
                  <a:srgbClr val="FF0000"/>
                </a:solidFill>
              </a:rPr>
              <a:t>Plural and lung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dirty="0" err="1" smtClean="0"/>
              <a:t>costophrenic</a:t>
            </a:r>
            <a:r>
              <a:rPr lang="en-US" sz="6400" dirty="0" smtClean="0"/>
              <a:t> angle</a:t>
            </a:r>
          </a:p>
          <a:p>
            <a:pPr marL="0" indent="0">
              <a:buNone/>
            </a:pPr>
            <a:r>
              <a:rPr lang="en-US" sz="6400" dirty="0" smtClean="0"/>
              <a:t>Gastric air </a:t>
            </a:r>
          </a:p>
          <a:p>
            <a:pPr marL="0" indent="0">
              <a:buNone/>
            </a:pPr>
            <a:r>
              <a:rPr lang="en-US" sz="6400" dirty="0" smtClean="0"/>
              <a:t>Lobe of the lung</a:t>
            </a:r>
          </a:p>
          <a:p>
            <a:pPr marL="0" indent="0">
              <a:buNone/>
            </a:pPr>
            <a:r>
              <a:rPr lang="en-US" sz="6400" dirty="0" smtClean="0"/>
              <a:t>oblique and horizontal fissures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0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7244</TotalTime>
  <Words>1095</Words>
  <Application>Microsoft Office PowerPoint</Application>
  <PresentationFormat>On-screen Show (4:3)</PresentationFormat>
  <Paragraphs>114</Paragraphs>
  <Slides>41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</vt:lpstr>
      <vt:lpstr>Calibri</vt:lpstr>
      <vt:lpstr>Open Sans</vt:lpstr>
      <vt:lpstr>Times New Roman</vt:lpstr>
      <vt:lpstr>Office Theme</vt:lpstr>
      <vt:lpstr>X-RAY FILM READING MADE EASY  by :dr.sara sadeq (R4)</vt:lpstr>
      <vt:lpstr>how to read an x-ray </vt:lpstr>
      <vt:lpstr>BASICS</vt:lpstr>
      <vt:lpstr>Chest x-ray basic  systematic approach (in to out /out to in ) the checklist,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FILM READING MADE EASY  by :dr.sara sadeq (R4)</dc:title>
  <dc:creator>hp</dc:creator>
  <cp:lastModifiedBy>Windows User</cp:lastModifiedBy>
  <cp:revision>43</cp:revision>
  <dcterms:created xsi:type="dcterms:W3CDTF">2019-04-13T10:49:26Z</dcterms:created>
  <dcterms:modified xsi:type="dcterms:W3CDTF">2019-04-20T07:21:18Z</dcterms:modified>
</cp:coreProperties>
</file>